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3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4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41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59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608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978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93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73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6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7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26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7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71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8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34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741CBF-5E7B-440A-BDFE-C60B77CC115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368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smtClean="0"/>
              <a:t>Kaminbrand</a:t>
            </a:r>
            <a:endParaRPr lang="de-DE" sz="6000" b="1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8" y="716508"/>
            <a:ext cx="4324954" cy="3553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nhaltsplatzhalt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0" y="685800"/>
            <a:ext cx="3854175" cy="3614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288" y="5585254"/>
            <a:ext cx="1056470" cy="10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8656" y="410938"/>
            <a:ext cx="1083275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Welche Gefahren bestehen bei </a:t>
            </a:r>
            <a:r>
              <a:rPr lang="de-DE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unkontrollierten Schornsteinbränden</a:t>
            </a:r>
            <a:endParaRPr lang="de-DE" sz="2400" dirty="0"/>
          </a:p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Ausbreitung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41050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Brandausbreitung durch Funkenflug und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Flammaustritt</a:t>
            </a:r>
          </a:p>
          <a:p>
            <a:pPr marR="4105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1050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Brandausbreitung durch Wärmestrahlung und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Wärmeleitung</a:t>
            </a:r>
          </a:p>
          <a:p>
            <a:pPr marR="3105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48100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Beschädigung des Kamin durch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Wärmeeinwirkung</a:t>
            </a:r>
          </a:p>
          <a:p>
            <a:pPr marR="4810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97670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Rauchgasausbreitung </a:t>
            </a: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9767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9767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600" dirty="0">
                <a:solidFill>
                  <a:srgbClr val="0070C0"/>
                </a:solidFill>
                <a:latin typeface="Arial" panose="020B0604020202020204" pitchFamily="34" charset="0"/>
              </a:rPr>
              <a:t>•insbesondere durch bauliche Mängel kann es zu einer Ausbreitung </a:t>
            </a:r>
            <a:r>
              <a:rPr lang="de-DE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kommen</a:t>
            </a:r>
            <a:endParaRPr lang="de-DE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7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15330" y="281961"/>
            <a:ext cx="1066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Welche Gefahren bestehen bei </a:t>
            </a:r>
            <a:r>
              <a:rPr lang="de-DE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unkontrollierten Schornsteinbränden</a:t>
            </a:r>
            <a:endParaRPr lang="de-DE" sz="2400" dirty="0"/>
          </a:p>
          <a:p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Atemgifte</a:t>
            </a:r>
          </a:p>
          <a:p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62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Rauchgasausbreitung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durch Verschluss des Schornsteins. Durch Aufquellen der </a:t>
            </a:r>
          </a:p>
          <a:p>
            <a:pPr marR="1082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abgelagerten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Bestandteile an den Wangen gibt es eine Querschnittsverengung</a:t>
            </a:r>
          </a:p>
          <a:p>
            <a:pPr marR="9782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bis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hin zum Verschluss. </a:t>
            </a:r>
          </a:p>
          <a:p>
            <a:pPr marR="3762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Rauchausbreitung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durch Feuerstätten und undichten Stellen. 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Einsturz</a:t>
            </a:r>
          </a:p>
          <a:p>
            <a:endParaRPr lang="de-DE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2320" lvl="1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Durch herabfallende Schornsteinabdeckungen</a:t>
            </a:r>
          </a:p>
          <a:p>
            <a:pPr marR="88320" lvl="1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Bei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gezogenen Schornsteinen</a:t>
            </a:r>
          </a:p>
          <a:p>
            <a:pPr marR="10172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	Falsches Löschmittel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51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8" y="366761"/>
            <a:ext cx="9299706" cy="57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2" y="394864"/>
            <a:ext cx="8993997" cy="51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56519" y="398705"/>
            <a:ext cx="9959546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Maßnahmen bei unkontrollierten </a:t>
            </a:r>
            <a:r>
              <a:rPr lang="de-DE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Schornsteinbränden</a:t>
            </a:r>
          </a:p>
          <a:p>
            <a:endParaRPr lang="de-DE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400" u="sng" dirty="0"/>
          </a:p>
          <a:p>
            <a:endParaRPr lang="de-D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1. Der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Dachboden ist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immer der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gefährdetste Teil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des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Gebäudes, weil der Schornstein durch Bodenkammern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führt, mit Gegenständen belagert ist oder sogar durch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Heu-oder Strohlager geht.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Außerdem ist die Brandtemperatur im oberen Teil des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Schornsteines am höchsten.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Dazu kommt noch der Auswurf aus dem Schornsteinkopf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(Funkenflug), der oft auf die Dachhaut fällt und durch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Undichtigkeiten sogar auf den Dachboden gelangen oder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in Nachbargebäude eindringen kann. Hier empfiehlt es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sich, den Schornstein im Bereich des Dachbodens von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Feuerwehrleuten mit einer Kübelspritze zu überwachen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42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71849" y="276173"/>
            <a:ext cx="10157254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Maßnahmen bei unkontrollierten </a:t>
            </a:r>
            <a:r>
              <a:rPr lang="de-DE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Schornsteinbränden</a:t>
            </a:r>
          </a:p>
          <a:p>
            <a:endParaRPr lang="de-DE" sz="2400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400" u="sng" dirty="0"/>
          </a:p>
          <a:p>
            <a:endParaRPr lang="de-D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1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2. In den einzelnen Geschossen sind die Wände, die den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1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Schornstein berühren, ständig auf unverhältnismäßig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1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hohe Temperaturen abzutasten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817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72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720"/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Brennbare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Stoffe wie Polstermöbel, Schränke, Bilder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u.ä.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sind von der heißen Schornsteinwange abzurücken oder abzuhängen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672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72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290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Die Geschosse sind ständig zu kontrollieren. 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4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8940" y="378115"/>
            <a:ext cx="10387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3370"/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Maßnahmen bei unkontrollierten Schornsteinbränden</a:t>
            </a:r>
            <a:endParaRPr lang="de-DE" sz="2400" u="sng" dirty="0"/>
          </a:p>
          <a:p>
            <a:pPr marR="1337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3370"/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3370"/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. Auch die Durchgänge des Schornsteines durch die Fußböden oder Decken sind zu beobachten, um rechtzeitig zu bemerken, wenn etwa durch die Strahlungswärme ein Deckenbalken oder eine Diele in Brand gerät. 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3370"/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337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52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Zum Kühlen stark erwärmter Balken oder Dielen darf selbstverständlich Wasser (Verhältnismäßigkeit der Mittel) verwendet werden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16520"/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52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27420"/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Wärmebildkamera, Fernthermometer anfordern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220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8940" y="371422"/>
            <a:ext cx="10379676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Maßnahmen bei unkontrollierten </a:t>
            </a:r>
            <a:r>
              <a:rPr lang="de-DE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Schornsteinbränden</a:t>
            </a:r>
          </a:p>
          <a:p>
            <a:endParaRPr lang="de-DE" sz="2400" u="sng" dirty="0"/>
          </a:p>
          <a:p>
            <a:endParaRPr lang="de-D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. Besonders bei Glanzrußbildung besteht die Gefahr,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dass der Schornstein verstopft.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In solchen Fällen wird eine Kugel, ein Bolzen oder ein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Kehrgerät an einer Kette ohne Einlagen im Schornstein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schnell herabgelassen um den Zug freizumachen, damit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die freie Entfaltung des Schornsteinbrandes nach oben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auf jedem Fall erhalten bleibt. 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870"/>
            <a:endParaRPr lang="de-DE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R="77900"/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Ggf. Drehleiter anfordern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51" y="1237774"/>
            <a:ext cx="2831672" cy="23068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67" y="3797643"/>
            <a:ext cx="4145571" cy="27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87177" y="249918"/>
            <a:ext cx="10354964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070"/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Maßnahmen bei unkontrollierten Schornsteinbränden</a:t>
            </a:r>
            <a:endParaRPr lang="de-DE" sz="2400" u="sng" dirty="0"/>
          </a:p>
          <a:p>
            <a:pPr marR="707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070"/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07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070"/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. In bestimmten Fällen (z.B. wenn erhebliche Gefahren zu befürchten sind) ist ein Schornsteinbrand zu löschen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  <a:p>
            <a:pPr marR="707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07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455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Sauerstoffzufuhr unterbrechen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  <a:p>
            <a:pPr marR="64550"/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4550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32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6. Bei Schornsteinbränden ist stets der zuständige Bezirksschornsteinfeger oder dessen Stellvertreter zu benachrichtigen und hinzuzuziehen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13270"/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96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62464" y="150760"/>
            <a:ext cx="10404389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5100"/>
            <a:r>
              <a:rPr lang="de-DE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Checkliste für den Einsatzleiter</a:t>
            </a:r>
            <a:r>
              <a:rPr lang="de-DE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R="85100"/>
            <a:endParaRPr lang="de-DE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Ist der Schornsteinfeger alarmiert</a:t>
            </a:r>
            <a:r>
              <a:rPr lang="de-DE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Was für einen Schornstein finde ich vor </a:t>
            </a:r>
            <a:endParaRPr lang="de-DE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Wo brennt der Ruß</a:t>
            </a:r>
            <a:r>
              <a:rPr lang="de-DE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Ist der Schornstein dicht</a:t>
            </a:r>
            <a:r>
              <a:rPr lang="de-DE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Wie viele Wohnungen liegen an dem Schornstein</a:t>
            </a:r>
            <a:r>
              <a:rPr lang="de-DE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Sind alle Reinigungstüren geschlossen</a:t>
            </a:r>
            <a:r>
              <a:rPr lang="de-DE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Laufen konstruktionsbedingt Balken in den Kamin?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Nachalarmierung?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3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82594" y="428070"/>
            <a:ext cx="88062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4000" b="1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Ziel :</a:t>
            </a:r>
          </a:p>
          <a:p>
            <a:endParaRPr lang="de-DE" sz="4000" b="1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&gt;den Hintergrund von Schornsteinbränden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kennen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800" b="1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richtigen Maßnahmen im Einsatzfall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4620"/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ergreifen können 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1300"/>
            <a:endParaRPr lang="de-DE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1300"/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1300"/>
            <a:endParaRPr lang="de-DE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1300"/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1300"/>
            <a:endParaRPr lang="de-DE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1300"/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1300"/>
            <a:r>
              <a:rPr lang="de-DE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Merke: Nicht der Schornstein brennt, sondern die Ablagerungen darin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561" y="5621713"/>
            <a:ext cx="1063196" cy="10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54227" y="313037"/>
            <a:ext cx="1053591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Maßnahmen bei unkontrollierten Schornsteinbränden</a:t>
            </a:r>
            <a:endParaRPr lang="de-DE" sz="2400" u="sng" dirty="0"/>
          </a:p>
          <a:p>
            <a:endParaRPr lang="de-D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Löschmittel bereitstellen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830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Kübelspritze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, Feuerlöscher, Verteiler setzen </a:t>
            </a:r>
          </a:p>
          <a:p>
            <a:pPr marR="89500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auch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zum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Nachbarschutz</a:t>
            </a:r>
          </a:p>
          <a:p>
            <a:pPr marR="89500"/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Kaminkehrer Werkzeug bereitstellen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365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auf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geeignete Handschuhe achten </a:t>
            </a:r>
            <a:endParaRPr lang="de-DE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3650"/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Schuttmulden und eventuell Spaten bereitstellen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Eigenschutz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sicherstellen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5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02277"/>
            <a:ext cx="8572257" cy="51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7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40" y="409470"/>
            <a:ext cx="5297504" cy="60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22" y="1490392"/>
            <a:ext cx="5772956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3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40" y="555451"/>
            <a:ext cx="5265055" cy="36016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9" y="2136492"/>
            <a:ext cx="4647167" cy="34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3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7" y="645298"/>
            <a:ext cx="3781953" cy="40772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17" y="422982"/>
            <a:ext cx="6151549" cy="41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74639" y="1860377"/>
            <a:ext cx="6014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https://www.youtube.com/watch?v=I8OC7WbTeqU</a:t>
            </a:r>
          </a:p>
        </p:txBody>
      </p:sp>
      <p:sp>
        <p:nvSpPr>
          <p:cNvPr id="5" name="Rechteck 4"/>
          <p:cNvSpPr/>
          <p:nvPr/>
        </p:nvSpPr>
        <p:spPr>
          <a:xfrm>
            <a:off x="650789" y="27912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http://www.feuerwehr-badschwalbach.de/de/allewehren/informationen/brandschutz/Kohlenmonoxid</a:t>
            </a:r>
          </a:p>
        </p:txBody>
      </p:sp>
      <p:sp>
        <p:nvSpPr>
          <p:cNvPr id="6" name="Rechteck 5"/>
          <p:cNvSpPr/>
          <p:nvPr/>
        </p:nvSpPr>
        <p:spPr>
          <a:xfrm>
            <a:off x="574639" y="5150019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https://www.youtube.com/watch?v=zK-oj3DRU7s</a:t>
            </a:r>
          </a:p>
        </p:txBody>
      </p:sp>
    </p:spTree>
    <p:extLst>
      <p:ext uri="{BB962C8B-B14F-4D97-AF65-F5344CB8AC3E}">
        <p14:creationId xmlns:p14="http://schemas.microsoft.com/office/powerpoint/2010/main" val="101147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59715" y="1771134"/>
            <a:ext cx="9069388" cy="3805882"/>
          </a:xfrm>
        </p:spPr>
        <p:txBody>
          <a:bodyPr/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die Aufmerksamkeit</a:t>
            </a:r>
            <a:endParaRPr lang="de-D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17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42551" y="304800"/>
            <a:ext cx="8501449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4000" b="0" i="0" u="sng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4000" b="1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Ablauf:</a:t>
            </a:r>
            <a:endParaRPr lang="de-DE" sz="4000" u="sng" dirty="0" smtClean="0"/>
          </a:p>
          <a:p>
            <a:endParaRPr lang="de-DE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0" i="0" u="none" strike="noStrik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Aufbau und Wirkungsweise 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Entstehung von Hart-und </a:t>
            </a:r>
            <a:r>
              <a:rPr lang="de-DE" sz="2800" b="1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Glanzruß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Entstehung unkontrollierter Schornsteinbrände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Erkennen eines Schornsteinbrandes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Gefahren unkontrollierter Schornsteinbrände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Maßnahmen bei unkontrollierten Schornsteinbränden </a:t>
            </a:r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6" y="521044"/>
            <a:ext cx="8183324" cy="5393724"/>
          </a:xfrm>
        </p:spPr>
      </p:pic>
    </p:spTree>
    <p:extLst>
      <p:ext uri="{BB962C8B-B14F-4D97-AF65-F5344CB8AC3E}">
        <p14:creationId xmlns:p14="http://schemas.microsoft.com/office/powerpoint/2010/main" val="35085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115697" y="453081"/>
            <a:ext cx="6277233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970"/>
            <a:r>
              <a:rPr lang="de-DE" b="1" u="sng" dirty="0">
                <a:solidFill>
                  <a:srgbClr val="000000"/>
                </a:solidFill>
                <a:latin typeface="Arial" panose="020B0604020202020204" pitchFamily="34" charset="0"/>
              </a:rPr>
              <a:t>Entstehung von Hart-und </a:t>
            </a:r>
            <a:r>
              <a:rPr lang="de-DE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Glanzruß</a:t>
            </a:r>
            <a:endParaRPr lang="de-DE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970"/>
            <a:endParaRPr lang="de-DE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970"/>
            <a:endParaRPr lang="de-DE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970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Drosselung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bzw. falsche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Luftzufuhr</a:t>
            </a:r>
          </a:p>
          <a:p>
            <a:pPr marR="60970"/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970"/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&gt;feuchtes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Holz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(ab 20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%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Restfeuchte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4722812" y="3470418"/>
            <a:ext cx="4866031" cy="204893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Es findet eine unvollständige Verbrennung statt, und brennbarer </a:t>
            </a:r>
            <a:r>
              <a:rPr lang="de-DE" sz="2400" dirty="0" smtClean="0">
                <a:solidFill>
                  <a:schemeClr val="bg1"/>
                </a:solidFill>
              </a:rPr>
              <a:t>Ruß</a:t>
            </a:r>
          </a:p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Glanzruß</a:t>
            </a:r>
            <a:endParaRPr lang="de-DE" sz="2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lagert </a:t>
            </a:r>
            <a:r>
              <a:rPr lang="de-DE" sz="2400" dirty="0">
                <a:solidFill>
                  <a:schemeClr val="bg1"/>
                </a:solidFill>
              </a:rPr>
              <a:t>sich in der Feuerstätte, im </a:t>
            </a:r>
            <a:r>
              <a:rPr lang="de-DE" sz="2400" dirty="0" smtClean="0">
                <a:solidFill>
                  <a:schemeClr val="bg1"/>
                </a:solidFill>
              </a:rPr>
              <a:t>Verbindungsstück und </a:t>
            </a:r>
            <a:r>
              <a:rPr lang="de-DE" sz="2400" dirty="0">
                <a:solidFill>
                  <a:schemeClr val="bg1"/>
                </a:solidFill>
              </a:rPr>
              <a:t>im Schornstein ab.</a:t>
            </a:r>
          </a:p>
          <a:p>
            <a:endParaRPr lang="de-DE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234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140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8941" y="469557"/>
            <a:ext cx="876505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7570"/>
            <a:r>
              <a:rPr lang="de-DE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Entstehung von </a:t>
            </a:r>
            <a:r>
              <a:rPr lang="de-DE" sz="28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Hart-und </a:t>
            </a:r>
            <a:r>
              <a:rPr lang="de-DE" sz="28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Glanzruß</a:t>
            </a:r>
            <a:endParaRPr lang="de-DE" sz="2800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7570"/>
            <a:endParaRPr lang="de-DE" sz="28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7570"/>
            <a:endParaRPr lang="de-DE" sz="2800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757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Ungeeignete 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Feuerstätte</a:t>
            </a:r>
          </a:p>
          <a:p>
            <a:pPr marR="57570"/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Falsche 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Bedienung</a:t>
            </a:r>
          </a:p>
          <a:p>
            <a:pPr marR="57570"/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Falscher Brennstoff für die 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Feuerstätte</a:t>
            </a:r>
          </a:p>
          <a:p>
            <a:pPr marR="57570"/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Verbrennungsluftmangel</a:t>
            </a:r>
          </a:p>
          <a:p>
            <a:pPr marR="57570"/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Unterschreitung des Taupunktes der 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Abgase</a:t>
            </a:r>
          </a:p>
          <a:p>
            <a:pPr marR="57570"/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Falsche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Brennstoffstückigkeit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(Größe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R="57570"/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Zu großausgelegte Feuerstätte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4054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r="21273"/>
          <a:stretch>
            <a:fillRect/>
          </a:stretch>
        </p:blipFill>
        <p:spPr>
          <a:xfrm>
            <a:off x="8601076" y="354013"/>
            <a:ext cx="2404676" cy="3350491"/>
          </a:xfr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5359" y="354013"/>
            <a:ext cx="7941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Entstehung von unkontrollierter Schornsteinbränden</a:t>
            </a:r>
            <a:endParaRPr lang="de-DE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96561" y="1461009"/>
            <a:ext cx="7661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Verbrennen von 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langflammigen Brennstoffen</a:t>
            </a:r>
          </a:p>
          <a:p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z.B.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Nadelhölzer</a:t>
            </a:r>
          </a:p>
          <a:p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starkes Ansteigen </a:t>
            </a:r>
            <a:r>
              <a:rPr lang="de-DE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der Abgastemperatur</a:t>
            </a:r>
          </a:p>
          <a:p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Überlastetete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Feuerstätte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, Nachheizen mit zu lange geöffneter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Zuluftöffnung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, stark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windiges Wetter. </a:t>
            </a:r>
          </a:p>
        </p:txBody>
      </p:sp>
      <p:sp>
        <p:nvSpPr>
          <p:cNvPr id="9" name="Rechteck 8"/>
          <p:cNvSpPr/>
          <p:nvPr/>
        </p:nvSpPr>
        <p:spPr>
          <a:xfrm>
            <a:off x="387178" y="47549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Arial" panose="020B0604020202020204" pitchFamily="34" charset="0"/>
              </a:rPr>
              <a:t>Es </a:t>
            </a:r>
            <a:r>
              <a:rPr lang="de-DE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kommt zu einem Rußbrand im Schornstein!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1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0701" y="350790"/>
            <a:ext cx="69115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Erkennen </a:t>
            </a:r>
            <a:r>
              <a:rPr lang="de-DE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eines </a:t>
            </a:r>
            <a:r>
              <a:rPr lang="de-DE" sz="28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Schornsteinbrandes</a:t>
            </a:r>
          </a:p>
          <a:p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Lange Flammen schlagen aus dem </a:t>
            </a:r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Kamin</a:t>
            </a:r>
          </a:p>
          <a:p>
            <a:endParaRPr lang="de-DE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Aus der Kaminöffnung quellen dichte, schwarz-gelbe </a:t>
            </a:r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Rauchwolken</a:t>
            </a:r>
          </a:p>
          <a:p>
            <a:endParaRPr lang="de-DE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Starker </a:t>
            </a:r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Funkenflug</a:t>
            </a:r>
          </a:p>
          <a:p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Flammen und Funkenbildung im </a:t>
            </a:r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Kamin</a:t>
            </a:r>
          </a:p>
          <a:p>
            <a:endParaRPr lang="de-DE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Hohe Außentemperatur an der Kaminwange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67" y="275436"/>
            <a:ext cx="1819529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6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95415" y="797511"/>
            <a:ext cx="929228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43970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Brandphasen eines Schornsteinbrandes</a:t>
            </a:r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1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 Anfangsphase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41770"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Hierbei steigt starker Rauch aus der Schornsteinmündung.</a:t>
            </a:r>
          </a:p>
          <a:p>
            <a:pPr marR="53720"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Der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Ruß ist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noch feucht, Temperaturen um 600 °C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53720" lvl="1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96470" lvl="1"/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2. Durchbrandphase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370"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Jetzt lässt der Rauch nach, hört ganz auf und die Flammen schlagen über </a:t>
            </a:r>
          </a:p>
          <a:p>
            <a:pPr marR="60920"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die Schornsteinmündung hinaus, ca. 1000 °C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60920" lvl="1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98250" lvl="1"/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3. Nachbrandphase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7770"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Der Durchbrand ist bis zum Mauerwerk erfolgt. Bei der Durchbrandphase </a:t>
            </a:r>
          </a:p>
          <a:p>
            <a:pPr marR="14370" lvl="1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besteht die Gefahr, dass sich der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Ruß aufbläht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, und zwar um das 7-9 fache.</a:t>
            </a:r>
          </a:p>
          <a:p>
            <a:pPr marR="617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Dadurch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verengt sich der Querschnitt und es kann zum Rauchaustritt kommen.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542257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742</Words>
  <Application>Microsoft Office PowerPoint</Application>
  <PresentationFormat>Breitbild</PresentationFormat>
  <Paragraphs>217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Segment</vt:lpstr>
      <vt:lpstr>Kaminbrand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die Aufmerksamkeit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Kaminbrand</dc:title>
  <dc:creator>Bastian Euteneuer</dc:creator>
  <cp:lastModifiedBy>Bastian Euteneuer</cp:lastModifiedBy>
  <cp:revision>42</cp:revision>
  <dcterms:created xsi:type="dcterms:W3CDTF">2018-09-27T06:14:32Z</dcterms:created>
  <dcterms:modified xsi:type="dcterms:W3CDTF">2021-01-21T09:50:31Z</dcterms:modified>
</cp:coreProperties>
</file>